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4" r:id="rId2"/>
    <p:sldId id="305" r:id="rId3"/>
    <p:sldId id="277" r:id="rId4"/>
    <p:sldId id="314" r:id="rId5"/>
    <p:sldId id="325" r:id="rId6"/>
    <p:sldId id="322" r:id="rId7"/>
    <p:sldId id="326" r:id="rId8"/>
    <p:sldId id="327" r:id="rId9"/>
    <p:sldId id="318" r:id="rId10"/>
    <p:sldId id="328" r:id="rId11"/>
    <p:sldId id="329" r:id="rId12"/>
    <p:sldId id="272" r:id="rId13"/>
    <p:sldId id="332" r:id="rId14"/>
    <p:sldId id="331" r:id="rId15"/>
    <p:sldId id="333" r:id="rId16"/>
    <p:sldId id="299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66FF33"/>
    <a:srgbClr val="FFFF00"/>
    <a:srgbClr val="FF00FF"/>
    <a:srgbClr val="99FF99"/>
    <a:srgbClr val="FF6600"/>
    <a:srgbClr val="FF0000"/>
    <a:srgbClr val="0033CC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21" autoAdjust="0"/>
    <p:restoredTop sz="88862" autoAdjust="0"/>
  </p:normalViewPr>
  <p:slideViewPr>
    <p:cSldViewPr>
      <p:cViewPr varScale="1">
        <p:scale>
          <a:sx n="43" d="100"/>
          <a:sy n="43" d="100"/>
        </p:scale>
        <p:origin x="-124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E765A-0931-4906-BA31-31F13A048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B833F-BD19-4CC3-B9C6-70DD265178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6493F-8662-454D-81DD-3890158028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A3449-56A8-4821-B671-7DBB466045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9D21B-8E0D-4424-B699-78F15C4F94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5A789-34F3-4C32-9958-26CCC54A9E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5248B-9F4E-49A5-8E68-6372E666A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A3227-9E98-42F8-B32D-83207DCBB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9248D-E1B7-4DEC-A247-2A52CB6F73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D52F4-DAF4-4A18-A4FA-4D2D76B6CD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8F12F-496E-44A3-B9E1-507CAF42B5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91619E4-D98E-46E0-A4FD-EFC33B86EB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50000">
              <a:schemeClr val="bg1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3167063"/>
            <a:ext cx="184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152400" y="3319463"/>
            <a:ext cx="184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Arial" charset="0"/>
            </a:endParaRPr>
          </a:p>
        </p:txBody>
      </p:sp>
      <p:pic>
        <p:nvPicPr>
          <p:cNvPr id="2052" name="Picture 4" descr="Graphi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7563" y="1295400"/>
            <a:ext cx="71723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1600200" y="1828800"/>
            <a:ext cx="5943600" cy="762000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  <a:latin typeface="Arial" charset="0"/>
                <a:cs typeface="Arial" charset="0"/>
              </a:rPr>
              <a:t>BÀI GIẢNG ĐIỆN TỬ</a:t>
            </a: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1219200" y="2605088"/>
            <a:ext cx="6705600" cy="823912"/>
          </a:xfrm>
          <a:prstGeom prst="rect">
            <a:avLst/>
          </a:prstGeom>
          <a:noFill/>
          <a:ln w="38100" cmpd="dbl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>
                <a:solidFill>
                  <a:srgbClr val="FF00FF"/>
                </a:solidFill>
                <a:latin typeface="Arial" charset="0"/>
                <a:cs typeface="Arial" charset="0"/>
              </a:rPr>
              <a:t>CHÍNH TẢ 4 – Tuần 31</a:t>
            </a:r>
          </a:p>
        </p:txBody>
      </p:sp>
      <p:grpSp>
        <p:nvGrpSpPr>
          <p:cNvPr id="2055" name="Group 10"/>
          <p:cNvGrpSpPr>
            <a:grpSpLocks/>
          </p:cNvGrpSpPr>
          <p:nvPr/>
        </p:nvGrpSpPr>
        <p:grpSpPr bwMode="auto">
          <a:xfrm>
            <a:off x="76200" y="0"/>
            <a:ext cx="8991600" cy="6705600"/>
            <a:chOff x="48" y="0"/>
            <a:chExt cx="5664" cy="4224"/>
          </a:xfrm>
        </p:grpSpPr>
        <p:sp>
          <p:nvSpPr>
            <p:cNvPr id="2057" name="Line 11"/>
            <p:cNvSpPr>
              <a:spLocks noChangeShapeType="1"/>
            </p:cNvSpPr>
            <p:nvPr/>
          </p:nvSpPr>
          <p:spPr bwMode="auto">
            <a:xfrm>
              <a:off x="288" y="1104"/>
              <a:ext cx="0" cy="2880"/>
            </a:xfrm>
            <a:prstGeom prst="line">
              <a:avLst/>
            </a:prstGeom>
            <a:noFill/>
            <a:ln w="57150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" name="Line 12"/>
            <p:cNvSpPr>
              <a:spLocks noChangeShapeType="1"/>
            </p:cNvSpPr>
            <p:nvPr/>
          </p:nvSpPr>
          <p:spPr bwMode="auto">
            <a:xfrm>
              <a:off x="5472" y="288"/>
              <a:ext cx="0" cy="2928"/>
            </a:xfrm>
            <a:prstGeom prst="line">
              <a:avLst/>
            </a:prstGeom>
            <a:noFill/>
            <a:ln w="57150">
              <a:pattFill prst="solidDmnd">
                <a:fgClr>
                  <a:srgbClr val="FFFF00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" name="Line 13"/>
            <p:cNvSpPr>
              <a:spLocks noChangeShapeType="1"/>
            </p:cNvSpPr>
            <p:nvPr/>
          </p:nvSpPr>
          <p:spPr bwMode="auto">
            <a:xfrm>
              <a:off x="192" y="432"/>
              <a:ext cx="0" cy="2880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" name="Line 14"/>
            <p:cNvSpPr>
              <a:spLocks noChangeShapeType="1"/>
            </p:cNvSpPr>
            <p:nvPr/>
          </p:nvSpPr>
          <p:spPr bwMode="auto">
            <a:xfrm>
              <a:off x="5568" y="1008"/>
              <a:ext cx="0" cy="2928"/>
            </a:xfrm>
            <a:prstGeom prst="line">
              <a:avLst/>
            </a:prstGeom>
            <a:noFill/>
            <a:ln w="57150">
              <a:pattFill prst="plaid">
                <a:fgClr>
                  <a:srgbClr val="FF0066"/>
                </a:fgClr>
                <a:bgClr>
                  <a:srgbClr val="27D988"/>
                </a:bgClr>
              </a:patt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61" name="Group 15"/>
            <p:cNvGrpSpPr>
              <a:grpSpLocks/>
            </p:cNvGrpSpPr>
            <p:nvPr/>
          </p:nvGrpSpPr>
          <p:grpSpPr bwMode="auto">
            <a:xfrm>
              <a:off x="48" y="0"/>
              <a:ext cx="5664" cy="4224"/>
              <a:chOff x="48" y="0"/>
              <a:chExt cx="5664" cy="4272"/>
            </a:xfrm>
          </p:grpSpPr>
          <p:pic>
            <p:nvPicPr>
              <p:cNvPr id="2062" name="Picture 16" descr="BAR01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36" y="4032"/>
                <a:ext cx="50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63" name="Picture 17" descr="BAR01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336" y="48"/>
                <a:ext cx="5088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97298" name="AutoShape 18"/>
              <p:cNvSpPr>
                <a:spLocks noChangeArrowheads="1"/>
              </p:cNvSpPr>
              <p:nvPr/>
            </p:nvSpPr>
            <p:spPr bwMode="auto">
              <a:xfrm>
                <a:off x="48" y="48"/>
                <a:ext cx="336" cy="339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97299" name="AutoShape 19"/>
              <p:cNvSpPr>
                <a:spLocks noChangeArrowheads="1"/>
              </p:cNvSpPr>
              <p:nvPr/>
            </p:nvSpPr>
            <p:spPr bwMode="auto">
              <a:xfrm>
                <a:off x="5376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97300" name="AutoShape 20"/>
              <p:cNvSpPr>
                <a:spLocks noChangeArrowheads="1"/>
              </p:cNvSpPr>
              <p:nvPr/>
            </p:nvSpPr>
            <p:spPr bwMode="auto">
              <a:xfrm>
                <a:off x="5376" y="0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  <p:sp>
            <p:nvSpPr>
              <p:cNvPr id="97301" name="AutoShape 21"/>
              <p:cNvSpPr>
                <a:spLocks noChangeArrowheads="1"/>
              </p:cNvSpPr>
              <p:nvPr/>
            </p:nvSpPr>
            <p:spPr bwMode="auto">
              <a:xfrm>
                <a:off x="48" y="3936"/>
                <a:ext cx="336" cy="336"/>
              </a:xfrm>
              <a:prstGeom prst="star5">
                <a:avLst/>
              </a:prstGeom>
              <a:solidFill>
                <a:srgbClr val="FFFF00"/>
              </a:solidFill>
              <a:ln w="38100" cmpd="dbl" algn="ctr">
                <a:solidFill>
                  <a:srgbClr val="0099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/>
                </a:endParaRPr>
              </a:p>
            </p:txBody>
          </p:sp>
        </p:grpSp>
      </p:grpSp>
      <p:sp>
        <p:nvSpPr>
          <p:cNvPr id="2056" name="Rectangle 22"/>
          <p:cNvSpPr>
            <a:spLocks noChangeArrowheads="1"/>
          </p:cNvSpPr>
          <p:nvPr/>
        </p:nvSpPr>
        <p:spPr bwMode="auto">
          <a:xfrm>
            <a:off x="914400" y="3886200"/>
            <a:ext cx="7315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0000FF"/>
                </a:solidFill>
                <a:latin typeface="Arial" charset="0"/>
                <a:cs typeface="Arial" charset="0"/>
              </a:rPr>
              <a:t>NGHE LỜI CHIM HÓT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609600" y="0"/>
            <a:ext cx="800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FF00"/>
                </a:solidFill>
                <a:latin typeface="Arial" charset="0"/>
              </a:rPr>
              <a:t>Nghe lời chim nói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914400"/>
            <a:ext cx="9144000" cy="618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Lắng nghe loài chim nói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Về những cánh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ồng quê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Mùa nối mùa bận rộn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Đất với ng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ời say mê.</a:t>
            </a:r>
          </a:p>
          <a:p>
            <a:endParaRPr lang="en-US" sz="4000">
              <a:solidFill>
                <a:schemeClr val="bg1"/>
              </a:solidFill>
              <a:latin typeface="Arial" charset="0"/>
            </a:endParaRP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Lắng nghe loài chim nói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Về thành phố, tầng cao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Về ng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 sông, bạt núi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Điện tràn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ến rừng sâu.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Và bạn bè n</a:t>
            </a:r>
            <a:r>
              <a:rPr lang="vi-VN" sz="3600">
                <a:solidFill>
                  <a:schemeClr val="bg1"/>
                </a:solidFill>
                <a:latin typeface="Arial" charset="0"/>
              </a:rPr>
              <a:t>ơ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i </a:t>
            </a:r>
            <a:r>
              <a:rPr lang="vi-VN" sz="36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âu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Và những </a:t>
            </a:r>
            <a:r>
              <a:rPr lang="vi-VN" sz="36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iều mới lạ…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Cây ngỡ ngàng mắt lá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Nắng ngỡ ngàng trời xanh.</a:t>
            </a:r>
          </a:p>
          <a:p>
            <a:endParaRPr lang="en-US" sz="3600">
              <a:solidFill>
                <a:schemeClr val="bg1"/>
              </a:solidFill>
              <a:latin typeface="Arial" charset="0"/>
            </a:endParaRP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Thanh khiết bầu không gian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Thanh khiết lời chim nói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Bao </a:t>
            </a:r>
            <a:r>
              <a:rPr lang="vi-VN" sz="36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ớc m</a:t>
            </a:r>
            <a:r>
              <a:rPr lang="vi-VN" sz="3600">
                <a:solidFill>
                  <a:schemeClr val="bg1"/>
                </a:solidFill>
                <a:latin typeface="Arial" charset="0"/>
              </a:rPr>
              <a:t>ơ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 mời gọi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Trong tiếng chim thiết tha.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			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			Nguyễn Trọng Hoàn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7"/>
          <p:cNvSpPr txBox="1">
            <a:spLocks noChangeArrowheads="1"/>
          </p:cNvSpPr>
          <p:nvPr/>
        </p:nvSpPr>
        <p:spPr bwMode="auto">
          <a:xfrm>
            <a:off x="0" y="0"/>
            <a:ext cx="2895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chemeClr val="bg1"/>
                </a:solidFill>
                <a:latin typeface="Arial" charset="0"/>
              </a:rPr>
              <a:t>II-Bài tập</a:t>
            </a:r>
          </a:p>
        </p:txBody>
      </p:sp>
      <p:sp>
        <p:nvSpPr>
          <p:cNvPr id="13315" name="Text Box 18"/>
          <p:cNvSpPr txBox="1">
            <a:spLocks noChangeArrowheads="1"/>
          </p:cNvSpPr>
          <p:nvPr/>
        </p:nvSpPr>
        <p:spPr bwMode="auto">
          <a:xfrm>
            <a:off x="0" y="914400"/>
            <a:ext cx="914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3.a) Chọn các tiếng cho trong ngoặc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đơ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ể hoàn chỉnh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oạn v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n.</a:t>
            </a:r>
          </a:p>
        </p:txBody>
      </p:sp>
      <p:sp>
        <p:nvSpPr>
          <p:cNvPr id="13316" name="Text Box 22"/>
          <p:cNvSpPr txBox="1">
            <a:spLocks noChangeArrowheads="1"/>
          </p:cNvSpPr>
          <p:nvPr/>
        </p:nvSpPr>
        <p:spPr bwMode="auto">
          <a:xfrm>
            <a:off x="152400" y="2514600"/>
            <a:ext cx="88392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			  B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ng trôi</a:t>
            </a:r>
          </a:p>
          <a:p>
            <a:pPr algn="just">
              <a:spcBef>
                <a:spcPct val="5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( Lúi / Núi) b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ng trôi ( lớn / nớn) nhất trôi khỏi ( Lam / Nam) Cực vào ( l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m / n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m) 1956. Nó chiếm một vùng rộng 31000 ki-lô-mét vuông. Núi b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ng (lày / này) lớn bằng n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ớc Bỉ.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0"/>
            <a:ext cx="2895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chemeClr val="bg1"/>
                </a:solidFill>
                <a:latin typeface="Arial" charset="0"/>
              </a:rPr>
              <a:t>II-Bài tập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0" y="914400"/>
            <a:ext cx="914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3.a) Chọn các tiếng cho trong ngoặc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đơ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ể hoàn chỉnh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oạn v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n.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0" y="2743200"/>
            <a:ext cx="9144000" cy="3200400"/>
          </a:xfrm>
          <a:prstGeom prst="rect">
            <a:avLst/>
          </a:prstGeom>
          <a:solidFill>
            <a:srgbClr val="80808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FFF00"/>
                </a:solidFill>
                <a:latin typeface="Arial" charset="0"/>
              </a:rPr>
              <a:t>			  B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ng trôi</a:t>
            </a:r>
          </a:p>
          <a:p>
            <a:pPr algn="just">
              <a:spcBef>
                <a:spcPct val="5000"/>
              </a:spcBef>
            </a:pPr>
            <a:r>
              <a:rPr lang="en-US" sz="4000">
                <a:solidFill>
                  <a:srgbClr val="FFFF00"/>
                </a:solidFill>
                <a:latin typeface="Arial" charset="0"/>
              </a:rPr>
              <a:t>Núi b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ng trôi  lớn nhất trôi khỏi Nam Cực vào n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m 1956. Nó chiếm một vùng rộng 31000 ki-lô-mét vuông. Núi b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ng này lớn bằng n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ớc Bỉ.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0"/>
            <a:ext cx="2895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chemeClr val="bg1"/>
                </a:solidFill>
                <a:latin typeface="Arial" charset="0"/>
              </a:rPr>
              <a:t>II-Bài tập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0" y="1066800"/>
            <a:ext cx="914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3.b) Chọn các tiếng cho trong ngoặc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đơ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ể hoàn chỉnh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oạn v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n.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52400" y="2514600"/>
            <a:ext cx="91440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			  Sa mạc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en</a:t>
            </a:r>
          </a:p>
          <a:p>
            <a:pPr>
              <a:spcBef>
                <a:spcPct val="5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 Ở / Ỡ n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ớc Nga có một sa mạc màu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en. Đá trên sa mạc này ( củng / cũng) màu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en. Khi b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ớc vào sa mạc, ng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ời ta có (cảm / cãm) giác biến thành màu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en và (cả / cã) thế giới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ều màu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0"/>
            <a:ext cx="2895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chemeClr val="bg1"/>
                </a:solidFill>
                <a:latin typeface="Arial" charset="0"/>
              </a:rPr>
              <a:t>II-Bài tập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0" y="1066800"/>
            <a:ext cx="914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3.b) Chọn các tiếng cho trong ngoặc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đơ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ể hoàn chỉnh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oạn v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n.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0" y="2667000"/>
            <a:ext cx="9144000" cy="3816350"/>
          </a:xfrm>
          <a:prstGeom prst="rect">
            <a:avLst/>
          </a:prstGeom>
          <a:solidFill>
            <a:srgbClr val="80808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FFFF00"/>
                </a:solidFill>
                <a:latin typeface="Arial" charset="0"/>
              </a:rPr>
              <a:t>			  Sa mạc 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en</a:t>
            </a:r>
          </a:p>
          <a:p>
            <a:pPr algn="just">
              <a:spcBef>
                <a:spcPct val="5000"/>
              </a:spcBef>
            </a:pPr>
            <a:r>
              <a:rPr lang="en-US" sz="4000">
                <a:solidFill>
                  <a:srgbClr val="FFFF00"/>
                </a:solidFill>
                <a:latin typeface="Arial" charset="0"/>
              </a:rPr>
              <a:t> Ở n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ớc Nga có một sa mạc màu 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en. Đá trên sa mạc này  cũng màu 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en. Khi b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ớc vào sa mạc, ng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ời ta có cảm giác biến thành màu 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en và cả thế giới 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ều màu </a:t>
            </a:r>
            <a:r>
              <a:rPr lang="vi-VN" sz="40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Blue_Sky_Flowers_HM030_350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9" name="Text Box 13"/>
          <p:cNvSpPr txBox="1">
            <a:spLocks noChangeArrowheads="1"/>
          </p:cNvSpPr>
          <p:nvPr/>
        </p:nvSpPr>
        <p:spPr bwMode="auto">
          <a:xfrm>
            <a:off x="0" y="2667000"/>
            <a:ext cx="914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</a:pPr>
            <a:r>
              <a:rPr lang="en-US" sz="4400" b="1" i="1" u="sng">
                <a:solidFill>
                  <a:srgbClr val="0033CC"/>
                </a:solidFill>
                <a:latin typeface="Arial" charset="0"/>
              </a:rPr>
              <a:t>Kỳ sau</a:t>
            </a:r>
            <a:r>
              <a:rPr lang="en-US" sz="4400" b="1">
                <a:solidFill>
                  <a:srgbClr val="0033CC"/>
                </a:solidFill>
                <a:latin typeface="Arial" charset="0"/>
              </a:rPr>
              <a:t>: V</a:t>
            </a:r>
            <a:r>
              <a:rPr lang="vi-VN" sz="4400" b="1">
                <a:solidFill>
                  <a:srgbClr val="0033CC"/>
                </a:solidFill>
                <a:latin typeface="Arial" charset="0"/>
              </a:rPr>
              <a:t>ươ</a:t>
            </a:r>
            <a:r>
              <a:rPr lang="en-US" sz="4400" b="1">
                <a:solidFill>
                  <a:srgbClr val="0033CC"/>
                </a:solidFill>
                <a:latin typeface="Arial" charset="0"/>
              </a:rPr>
              <a:t>ng quốc vắng nụ c</a:t>
            </a:r>
            <a:r>
              <a:rPr lang="vi-VN" sz="4400" b="1">
                <a:solidFill>
                  <a:srgbClr val="0033CC"/>
                </a:solidFill>
                <a:latin typeface="Arial" charset="0"/>
              </a:rPr>
              <a:t>ư</a:t>
            </a:r>
            <a:r>
              <a:rPr lang="en-US" sz="4400" b="1">
                <a:solidFill>
                  <a:srgbClr val="0033CC"/>
                </a:solidFill>
                <a:latin typeface="Arial" charset="0"/>
              </a:rPr>
              <a:t>ời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609600" y="762000"/>
            <a:ext cx="7543800" cy="7112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1" u="sng">
                <a:solidFill>
                  <a:schemeClr val="bg1"/>
                </a:solidFill>
                <a:latin typeface="Arial" charset="0"/>
              </a:rPr>
              <a:t>Chính tả</a:t>
            </a:r>
            <a:r>
              <a:rPr lang="en-US" sz="4000" b="1" i="1">
                <a:solidFill>
                  <a:schemeClr val="bg1"/>
                </a:solidFill>
                <a:latin typeface="Arial" charset="0"/>
              </a:rPr>
              <a:t> :</a:t>
            </a:r>
            <a:endParaRPr lang="en-US" sz="4000" b="1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810000" y="2514600"/>
            <a:ext cx="4495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FF00"/>
                </a:solidFill>
                <a:latin typeface="Arial" charset="0"/>
              </a:rPr>
              <a:t>Nghe lời chim nói</a:t>
            </a: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0" y="2514600"/>
            <a:ext cx="3810000" cy="7080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i="1" u="sng">
                <a:solidFill>
                  <a:srgbClr val="FFFF00"/>
                </a:solidFill>
                <a:latin typeface="Arial" charset="0"/>
              </a:rPr>
              <a:t>1/</a:t>
            </a:r>
            <a:r>
              <a:rPr lang="en-US" sz="4000" b="1" i="1">
                <a:solidFill>
                  <a:srgbClr val="FFFF00"/>
                </a:solidFill>
                <a:latin typeface="Arial" charset="0"/>
              </a:rPr>
              <a:t>  </a:t>
            </a:r>
            <a:r>
              <a:rPr lang="en-US" sz="4000" i="1">
                <a:solidFill>
                  <a:srgbClr val="FFFF00"/>
                </a:solidFill>
                <a:latin typeface="Arial" charset="0"/>
              </a:rPr>
              <a:t>Nghe – viết</a:t>
            </a:r>
            <a:r>
              <a:rPr lang="en-US" sz="4000" b="1">
                <a:solidFill>
                  <a:srgbClr val="FFFF00"/>
                </a:solidFill>
                <a:latin typeface="Arial" charset="0"/>
              </a:rPr>
              <a:t> 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0" y="0"/>
            <a:ext cx="2286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b="1" u="sng">
                <a:solidFill>
                  <a:schemeClr val="folHlink"/>
                </a:solidFill>
                <a:latin typeface="Arial" charset="0"/>
              </a:rPr>
              <a:t>Kiểm tra</a:t>
            </a:r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2362200" y="0"/>
            <a:ext cx="5562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>
                <a:solidFill>
                  <a:srgbClr val="FFFF00"/>
                </a:solidFill>
                <a:latin typeface="Arial" charset="0"/>
              </a:rPr>
              <a:t>Đ</a:t>
            </a:r>
            <a:r>
              <a:rPr lang="vi-VN" sz="48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4800" b="1">
                <a:solidFill>
                  <a:srgbClr val="FFFF00"/>
                </a:solidFill>
                <a:latin typeface="Arial" charset="0"/>
              </a:rPr>
              <a:t>ờng </a:t>
            </a:r>
            <a:r>
              <a:rPr lang="vi-VN" sz="4800" b="1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4800" b="1">
                <a:solidFill>
                  <a:srgbClr val="FFFF00"/>
                </a:solidFill>
                <a:latin typeface="Arial" charset="0"/>
              </a:rPr>
              <a:t>i Sa Pa</a:t>
            </a:r>
          </a:p>
        </p:txBody>
      </p:sp>
      <p:sp>
        <p:nvSpPr>
          <p:cNvPr id="4100" name="Text Box 14"/>
          <p:cNvSpPr txBox="1">
            <a:spLocks noChangeArrowheads="1"/>
          </p:cNvSpPr>
          <p:nvPr/>
        </p:nvSpPr>
        <p:spPr bwMode="auto">
          <a:xfrm>
            <a:off x="838200" y="1981200"/>
            <a:ext cx="71628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- Thoắt cái, khoảnh khắc, m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a tuyết, hây hẩy, nồng nàn, hiếm quý, diệu kỳ.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7"/>
          <p:cNvSpPr txBox="1">
            <a:spLocks noChangeArrowheads="1"/>
          </p:cNvSpPr>
          <p:nvPr/>
        </p:nvSpPr>
        <p:spPr bwMode="auto">
          <a:xfrm>
            <a:off x="609600" y="0"/>
            <a:ext cx="800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Arial" charset="0"/>
              </a:rPr>
              <a:t>Nghe lời chim nói</a:t>
            </a:r>
          </a:p>
        </p:txBody>
      </p:sp>
      <p:sp>
        <p:nvSpPr>
          <p:cNvPr id="5123" name="Text Box 8"/>
          <p:cNvSpPr txBox="1">
            <a:spLocks noChangeArrowheads="1"/>
          </p:cNvSpPr>
          <p:nvPr/>
        </p:nvSpPr>
        <p:spPr bwMode="auto">
          <a:xfrm>
            <a:off x="0" y="685800"/>
            <a:ext cx="9144000" cy="618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		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Lắng nghe loài chim nói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Về những cánh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ồng quê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Mùa nối mùa bận rộn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Đất với ng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ời say mê.</a:t>
            </a:r>
          </a:p>
          <a:p>
            <a:endParaRPr lang="en-US" sz="4000">
              <a:solidFill>
                <a:schemeClr val="bg1"/>
              </a:solidFill>
              <a:latin typeface="Arial" charset="0"/>
            </a:endParaRP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Lắng nghe loài chim nói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Về thành phố, tầng cao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Về ng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 sông, bạt núi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Điện tràn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ến rừng sâu.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0" y="304800"/>
            <a:ext cx="91440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		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Và bạn bè n</a:t>
            </a:r>
            <a:r>
              <a:rPr lang="vi-VN" sz="3600">
                <a:solidFill>
                  <a:schemeClr val="bg1"/>
                </a:solidFill>
                <a:latin typeface="Arial" charset="0"/>
              </a:rPr>
              <a:t>ơ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i </a:t>
            </a:r>
            <a:r>
              <a:rPr lang="vi-VN" sz="36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âu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Và những </a:t>
            </a:r>
            <a:r>
              <a:rPr lang="vi-VN" sz="36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iều mới lạ…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Cây ngỡ ngàng mắt lá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Nắng ngỡ ngàng trời xanh.</a:t>
            </a:r>
          </a:p>
          <a:p>
            <a:endParaRPr lang="en-US" sz="3600">
              <a:solidFill>
                <a:schemeClr val="bg1"/>
              </a:solidFill>
              <a:latin typeface="Arial" charset="0"/>
            </a:endParaRP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Thanh thiết bầu không gian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Thanh khiết lời chim nói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Bao </a:t>
            </a:r>
            <a:r>
              <a:rPr lang="vi-VN" sz="36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ớc m</a:t>
            </a:r>
            <a:r>
              <a:rPr lang="vi-VN" sz="3600">
                <a:solidFill>
                  <a:schemeClr val="bg1"/>
                </a:solidFill>
                <a:latin typeface="Arial" charset="0"/>
              </a:rPr>
              <a:t>ơ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 mời gọi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Trong tiếng chim thiết tha.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			Nguyễn Trọng Hoàn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609600" y="0"/>
            <a:ext cx="800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FF00"/>
                </a:solidFill>
                <a:latin typeface="Arial" charset="0"/>
              </a:rPr>
              <a:t>Nghe lời chim nói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762000"/>
            <a:ext cx="9144000" cy="701675"/>
          </a:xfrm>
          <a:prstGeom prst="rect">
            <a:avLst/>
          </a:prstGeom>
          <a:solidFill>
            <a:srgbClr val="B2B2B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latin typeface="Arial" charset="0"/>
              </a:rPr>
              <a:t>	* Loài chim nói về </a:t>
            </a:r>
            <a:r>
              <a:rPr lang="vi-VN" sz="4000">
                <a:latin typeface="Arial" charset="0"/>
              </a:rPr>
              <a:t>đ</a:t>
            </a:r>
            <a:r>
              <a:rPr lang="en-US" sz="4000">
                <a:latin typeface="Arial" charset="0"/>
              </a:rPr>
              <a:t>iều gì?</a:t>
            </a:r>
            <a:endParaRPr lang="en-US">
              <a:latin typeface="Arial" charset="0"/>
            </a:endParaRPr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0" y="1600200"/>
            <a:ext cx="91440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 Loài chim nói về những cánh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ồng, mùa nối mùa, với những con ng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ời say mê lao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ộng, về những thành phố  hiện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ại, những công trình thủy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iện</a:t>
            </a:r>
            <a:endParaRPr lang="en-US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609600" y="0"/>
            <a:ext cx="800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FF00"/>
                </a:solidFill>
                <a:latin typeface="Arial" charset="0"/>
              </a:rPr>
              <a:t>Nghe lời chim nói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685800"/>
            <a:ext cx="9144000" cy="618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		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Lắng nghe loài chim nói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Về những cánh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ồng quê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Mùa nối mùa bận rộn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Đất với ng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ời say mê.</a:t>
            </a:r>
          </a:p>
          <a:p>
            <a:endParaRPr lang="en-US" sz="4000">
              <a:solidFill>
                <a:schemeClr val="bg1"/>
              </a:solidFill>
              <a:latin typeface="Arial" charset="0"/>
            </a:endParaRP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Lắng nghe loài chim nói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Về thành phố, tầng cao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Về ng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n sông, bạt núi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Điện tràn </a:t>
            </a:r>
            <a:r>
              <a:rPr lang="vi-VN" sz="4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4000">
                <a:solidFill>
                  <a:schemeClr val="bg1"/>
                </a:solidFill>
                <a:latin typeface="Arial" charset="0"/>
              </a:rPr>
              <a:t>ến rừng sâu.</a:t>
            </a:r>
          </a:p>
          <a:p>
            <a:r>
              <a:rPr lang="en-US" sz="4000">
                <a:solidFill>
                  <a:schemeClr val="bg1"/>
                </a:solidFill>
                <a:latin typeface="Arial" charset="0"/>
              </a:rPr>
              <a:t>		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0" y="0"/>
            <a:ext cx="609600" cy="7016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charset="0"/>
              </a:rPr>
              <a:t>B</a:t>
            </a:r>
            <a:endParaRPr lang="en-US">
              <a:latin typeface="Arial" charset="0"/>
            </a:endParaRPr>
          </a:p>
        </p:txBody>
      </p:sp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1752600" y="762000"/>
            <a:ext cx="24384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4800600" y="2057400"/>
            <a:ext cx="1752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4876800" y="2667000"/>
            <a:ext cx="1752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9096" name="Rectangle 8"/>
          <p:cNvSpPr>
            <a:spLocks noChangeArrowheads="1"/>
          </p:cNvSpPr>
          <p:nvPr/>
        </p:nvSpPr>
        <p:spPr bwMode="auto">
          <a:xfrm>
            <a:off x="4953000" y="5029200"/>
            <a:ext cx="18288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890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9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500"/>
                                        <p:tgtEl>
                                          <p:spTgt spid="890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2" grpId="0" animBg="1"/>
      <p:bldP spid="89093" grpId="0" animBg="1"/>
      <p:bldP spid="89093" grpId="1" animBg="1"/>
      <p:bldP spid="89094" grpId="0" animBg="1"/>
      <p:bldP spid="89094" grpId="1" animBg="1"/>
      <p:bldP spid="89095" grpId="0" animBg="1"/>
      <p:bldP spid="89095" grpId="1" animBg="1"/>
      <p:bldP spid="89096" grpId="0" animBg="1"/>
      <p:bldP spid="89096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0" y="669925"/>
            <a:ext cx="9144000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Và bạn bè n</a:t>
            </a:r>
            <a:r>
              <a:rPr lang="vi-VN" sz="3600">
                <a:solidFill>
                  <a:schemeClr val="bg1"/>
                </a:solidFill>
                <a:latin typeface="Arial" charset="0"/>
              </a:rPr>
              <a:t>ơ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i </a:t>
            </a:r>
            <a:r>
              <a:rPr lang="vi-VN" sz="36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âu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Và những </a:t>
            </a:r>
            <a:r>
              <a:rPr lang="vi-VN" sz="36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iều mới lạ…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Cây ngỡ ngàng mắt lá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Nắng ngỡ ngàng trời xanh.</a:t>
            </a:r>
          </a:p>
          <a:p>
            <a:endParaRPr lang="en-US" sz="3600">
              <a:solidFill>
                <a:schemeClr val="bg1"/>
              </a:solidFill>
              <a:latin typeface="Arial" charset="0"/>
            </a:endParaRP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Thanh thiết bầu không gian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Thanh khiết lời chim nói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Bao </a:t>
            </a:r>
            <a:r>
              <a:rPr lang="vi-VN" sz="3600">
                <a:solidFill>
                  <a:schemeClr val="bg1"/>
                </a:solidFill>
                <a:latin typeface="Arial" charset="0"/>
              </a:rPr>
              <a:t>ư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ớc m</a:t>
            </a:r>
            <a:r>
              <a:rPr lang="vi-VN" sz="3600">
                <a:solidFill>
                  <a:schemeClr val="bg1"/>
                </a:solidFill>
                <a:latin typeface="Arial" charset="0"/>
              </a:rPr>
              <a:t>ơ</a:t>
            </a:r>
            <a:r>
              <a:rPr lang="en-US" sz="3600">
                <a:solidFill>
                  <a:schemeClr val="bg1"/>
                </a:solidFill>
                <a:latin typeface="Arial" charset="0"/>
              </a:rPr>
              <a:t> mời gọi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Trong tiếng chim thiết tha.</a:t>
            </a:r>
          </a:p>
          <a:p>
            <a:r>
              <a:rPr lang="en-US" sz="3600">
                <a:solidFill>
                  <a:schemeClr val="bg1"/>
                </a:solidFill>
                <a:latin typeface="Arial" charset="0"/>
              </a:rPr>
              <a:t>					Nguyễn Trọng Hoàn</a:t>
            </a:r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0" y="0"/>
            <a:ext cx="609600" cy="6461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FF0000"/>
                </a:solidFill>
                <a:latin typeface="Arial" charset="0"/>
              </a:rPr>
              <a:t>B</a:t>
            </a:r>
            <a:endParaRPr lang="en-US" sz="2400">
              <a:latin typeface="Arial" charset="0"/>
            </a:endParaRPr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2895600" y="1981200"/>
            <a:ext cx="22098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0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90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6" grpId="0" animBg="1"/>
      <p:bldP spid="90117" grpId="0" animBg="1"/>
      <p:bldP spid="9011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685800" y="609600"/>
            <a:ext cx="754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 u="sng">
                <a:solidFill>
                  <a:srgbClr val="66FF33"/>
                </a:solidFill>
                <a:latin typeface="Arial" charset="0"/>
              </a:rPr>
              <a:t>Chính </a:t>
            </a:r>
            <a:r>
              <a:rPr lang="en-US" sz="3200" i="1" u="sng">
                <a:solidFill>
                  <a:srgbClr val="66FF33"/>
                </a:solidFill>
                <a:latin typeface="Arial" charset="0"/>
              </a:rPr>
              <a:t>tả</a:t>
            </a:r>
            <a:r>
              <a:rPr lang="en-US" sz="3200" i="1">
                <a:solidFill>
                  <a:srgbClr val="66FF33"/>
                </a:solidFill>
                <a:latin typeface="Arial" charset="0"/>
              </a:rPr>
              <a:t>  </a:t>
            </a:r>
            <a:r>
              <a:rPr lang="en-US" sz="3200" i="1">
                <a:solidFill>
                  <a:srgbClr val="FFFF00"/>
                </a:solidFill>
                <a:latin typeface="Arial" charset="0"/>
              </a:rPr>
              <a:t>(Nghe- viết</a:t>
            </a:r>
            <a:r>
              <a:rPr lang="en-US" sz="3200" b="1">
                <a:solidFill>
                  <a:srgbClr val="FFFF00"/>
                </a:solidFill>
                <a:latin typeface="Arial" charset="0"/>
              </a:rPr>
              <a:t>)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685800" y="0"/>
            <a:ext cx="7543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chemeClr val="bg1"/>
                </a:solidFill>
                <a:latin typeface="Arial" charset="0"/>
              </a:rPr>
              <a:t>Thứ ba, </a:t>
            </a:r>
            <a:r>
              <a:rPr lang="en-US" sz="3600" b="1">
                <a:solidFill>
                  <a:schemeClr val="bg1"/>
                </a:solidFill>
              </a:rPr>
              <a:t>n</a:t>
            </a:r>
            <a:r>
              <a:rPr lang="en-US" sz="3600" b="1">
                <a:solidFill>
                  <a:schemeClr val="bg1"/>
                </a:solidFill>
                <a:latin typeface="Arial" charset="0"/>
              </a:rPr>
              <a:t>gày    tháng    n</a:t>
            </a:r>
            <a:r>
              <a:rPr lang="vi-VN" sz="3600" b="1">
                <a:solidFill>
                  <a:schemeClr val="bg1"/>
                </a:solidFill>
                <a:latin typeface="Arial" charset="0"/>
              </a:rPr>
              <a:t>ă</a:t>
            </a:r>
            <a:r>
              <a:rPr lang="en-US" sz="3600" b="1">
                <a:solidFill>
                  <a:schemeClr val="bg1"/>
                </a:solidFill>
                <a:latin typeface="Arial" charset="0"/>
              </a:rPr>
              <a:t>m 201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1752600" y="2286000"/>
            <a:ext cx="0" cy="403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04800" y="2133600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…lỗi</a:t>
            </a:r>
          </a:p>
        </p:txBody>
      </p:sp>
      <p:sp>
        <p:nvSpPr>
          <p:cNvPr id="10246" name="Text Box 11"/>
          <p:cNvSpPr txBox="1">
            <a:spLocks noChangeArrowheads="1"/>
          </p:cNvSpPr>
          <p:nvPr/>
        </p:nvSpPr>
        <p:spPr bwMode="auto">
          <a:xfrm>
            <a:off x="1981200" y="2514600"/>
            <a:ext cx="7162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Arial" charset="0"/>
              </a:rPr>
              <a:t>- Lắng nghe, bận rộn, say mê rừng sâu, ngỡ ngàng.</a:t>
            </a:r>
          </a:p>
        </p:txBody>
      </p:sp>
      <p:sp>
        <p:nvSpPr>
          <p:cNvPr id="10247" name="Text Box 12"/>
          <p:cNvSpPr txBox="1">
            <a:spLocks noChangeArrowheads="1"/>
          </p:cNvSpPr>
          <p:nvPr/>
        </p:nvSpPr>
        <p:spPr bwMode="auto">
          <a:xfrm>
            <a:off x="609600" y="1219200"/>
            <a:ext cx="800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>
                <a:solidFill>
                  <a:srgbClr val="FFFF00"/>
                </a:solidFill>
                <a:latin typeface="Arial" charset="0"/>
              </a:rPr>
              <a:t>Nghe lời chim nói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1407</TotalTime>
  <Words>254</Words>
  <Application>Microsoft Office PowerPoint</Application>
  <PresentationFormat>On-screen Show (4:3)</PresentationFormat>
  <Paragraphs>100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Times New Roman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191</cp:revision>
  <dcterms:created xsi:type="dcterms:W3CDTF">2009-11-22T17:10:22Z</dcterms:created>
  <dcterms:modified xsi:type="dcterms:W3CDTF">2016-06-30T02:02:04Z</dcterms:modified>
</cp:coreProperties>
</file>